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4" r:id="rId12"/>
    <p:sldId id="275" r:id="rId13"/>
    <p:sldId id="276" r:id="rId14"/>
    <p:sldId id="277" r:id="rId15"/>
    <p:sldId id="278" r:id="rId16"/>
    <p:sldId id="279" r:id="rId17"/>
    <p:sldId id="280" r:id="rId18"/>
    <p:sldId id="281" r:id="rId19"/>
    <p:sldId id="282" r:id="rId20"/>
    <p:sldId id="260" r:id="rId21"/>
    <p:sldId id="265" r:id="rId2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9FDA"/>
    <a:srgbClr val="F15D34"/>
    <a:srgbClr val="FF8B00"/>
    <a:srgbClr val="072542"/>
    <a:srgbClr val="3F3F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660"/>
  </p:normalViewPr>
  <p:slideViewPr>
    <p:cSldViewPr snapToGrid="0">
      <p:cViewPr>
        <p:scale>
          <a:sx n="125" d="100"/>
          <a:sy n="125" d="100"/>
        </p:scale>
        <p:origin x="468" y="4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41772"/>
            <a:ext cx="77724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898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911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4"/>
            <a:ext cx="1971675" cy="435887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273844"/>
            <a:ext cx="5800725" cy="435887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2166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646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758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204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5"/>
            <a:ext cx="7886700" cy="99417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260872"/>
            <a:ext cx="3887391" cy="617934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1878806"/>
            <a:ext cx="3887391" cy="276344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714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922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945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400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17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5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A7B45-4B99-4753-8013-8044F859FB2B}" type="datetimeFigureOut">
              <a:rPr lang="en-US" smtClean="0"/>
              <a:pPr/>
              <a:t>10/21/2018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259A7-9FDB-4109-A32F-8B9EFF8B24D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03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uth0.com/" TargetMode="External"/><Relationship Id="rId2" Type="http://schemas.openxmlformats.org/officeDocument/2006/relationships/hyperlink" Target="https://identityserver.io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hyperlink" Target="https://developer.okta.com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llery.io/" TargetMode="External"/><Relationship Id="rId2" Type="http://schemas.openxmlformats.org/officeDocument/2006/relationships/hyperlink" Target="https://loader.io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emf"/><Relationship Id="rId4" Type="http://schemas.openxmlformats.org/officeDocument/2006/relationships/hyperlink" Target="https://gatling.io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penapis.org/" TargetMode="External"/><Relationship Id="rId2" Type="http://schemas.openxmlformats.org/officeDocument/2006/relationships/hyperlink" Target="http://swagger.io/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github.com/stefanprodan/AspNetCoreRateLimit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ewrelic.com/" TargetMode="External"/><Relationship Id="rId7" Type="http://schemas.openxmlformats.org/officeDocument/2006/relationships/image" Target="../media/image3.emf"/><Relationship Id="rId2" Type="http://schemas.openxmlformats.org/officeDocument/2006/relationships/hyperlink" Target="https://github.com/warden-stack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runscope.com/" TargetMode="External"/><Relationship Id="rId5" Type="http://schemas.openxmlformats.org/officeDocument/2006/relationships/hyperlink" Target="https://www.monitis.com/" TargetMode="External"/><Relationship Id="rId4" Type="http://schemas.openxmlformats.org/officeDocument/2006/relationships/hyperlink" Target="https://stackify.com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github.com/v3/" TargetMode="External"/><Relationship Id="rId13" Type="http://schemas.openxmlformats.org/officeDocument/2006/relationships/image" Target="../media/image3.emf"/><Relationship Id="rId3" Type="http://schemas.openxmlformats.org/officeDocument/2006/relationships/hyperlink" Target="https://ionwg.org/" TargetMode="External"/><Relationship Id="rId7" Type="http://schemas.openxmlformats.org/officeDocument/2006/relationships/hyperlink" Target="https://dev.twitter.com/rest/public" TargetMode="External"/><Relationship Id="rId12" Type="http://schemas.openxmlformats.org/officeDocument/2006/relationships/hyperlink" Target="https://github.com/miroslavpopovic/production-ready-apis-sample-2.2" TargetMode="External"/><Relationship Id="rId2" Type="http://schemas.openxmlformats.org/officeDocument/2006/relationships/hyperlink" Target="https://github.com/Microsoft/api-guidelines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graphql.org/" TargetMode="External"/><Relationship Id="rId11" Type="http://schemas.openxmlformats.org/officeDocument/2006/relationships/hyperlink" Target="https://github.com/nbarbettini/BeautifulRestApi" TargetMode="External"/><Relationship Id="rId5" Type="http://schemas.openxmlformats.org/officeDocument/2006/relationships/hyperlink" Target="http://json-schema.org/" TargetMode="External"/><Relationship Id="rId10" Type="http://schemas.openxmlformats.org/officeDocument/2006/relationships/hyperlink" Target="https://www.twilio.com/docs/api/rest" TargetMode="External"/><Relationship Id="rId4" Type="http://schemas.openxmlformats.org/officeDocument/2006/relationships/hyperlink" Target="http://jsonapi.org/" TargetMode="External"/><Relationship Id="rId9" Type="http://schemas.openxmlformats.org/officeDocument/2006/relationships/hyperlink" Target="https://stripe.com/docs/api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slavpopovic.com/" TargetMode="External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witter.com/miroslavpopovic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twitter.com/miroslavpopovic" TargetMode="External"/><Relationship Id="rId5" Type="http://schemas.openxmlformats.org/officeDocument/2006/relationships/hyperlink" Target="https://miroslavpopovic.com/" TargetMode="External"/><Relationship Id="rId4" Type="http://schemas.openxmlformats.org/officeDocument/2006/relationships/image" Target="../media/image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blogs.msdn.microsoft.com/webdev/2018/05/07/asp-net-core-2-1-0-rc1-now-available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blogs.msdn.microsoft.com/webdev/2018/10/17/asp-net-core-2-2-0-preview3-now-available/" TargetMode="Externa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7C3380DC-1BC6-354F-AFBA-800BF4EFE51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072542"/>
                </a:solidFill>
              </a:rPr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2D397E5-418D-AB40-99FE-A52D8F2BB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700" y="1466477"/>
            <a:ext cx="5054600" cy="1054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9EA0C736-89A5-144B-9C85-10377DB077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1" y="4578818"/>
            <a:ext cx="1143000" cy="215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530E4DCC-9C4E-0C48-80E5-71F4253DD194}"/>
              </a:ext>
            </a:extLst>
          </p:cNvPr>
          <p:cNvSpPr txBox="1"/>
          <p:nvPr/>
        </p:nvSpPr>
        <p:spPr>
          <a:xfrm>
            <a:off x="3675570" y="4347198"/>
            <a:ext cx="17928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Powered by</a:t>
            </a:r>
          </a:p>
        </p:txBody>
      </p:sp>
    </p:spTree>
    <p:extLst>
      <p:ext uri="{BB962C8B-B14F-4D97-AF65-F5344CB8AC3E}">
        <p14:creationId xmlns:p14="http://schemas.microsoft.com/office/powerpoint/2010/main" val="97909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Security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OAuth 2.0</a:t>
            </a:r>
          </a:p>
          <a:p>
            <a:pPr lvl="1"/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Token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based authentication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Identity Server 4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https://identityserver.io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 party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Auth0 -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https://auth0.com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Okta - 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https://developer.okta.com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1709742" y="1378895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54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Testing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Unit testing &amp; Integration testing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Manual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Tools (Postman, Fiddler…)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Stress/load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https://loader.io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https://artillery.io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https://gatling.io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48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Documentation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http://swagger.io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https://www.openapis.org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Swagger -&gt; Open API Specification 3.0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framework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Docs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 an API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Automate API testing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Code generation</a:t>
            </a:r>
          </a:p>
          <a:p>
            <a:pPr lvl="1"/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...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Swashbuckle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</a:t>
            </a:r>
            <a:r>
              <a:rPr lang="en-US" sz="2400" dirty="0" err="1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NSwag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Swagger UI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023476" y="1755823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6580050" y="1755822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2.2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54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571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67385"/>
            <a:ext cx="531348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Rainbows and unicorns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11817" y="4835723"/>
            <a:ext cx="6332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Image source: http://koisuruwakaduma-deri.info/rainbows-and-unicorns-wallpaper/</a:t>
            </a:r>
          </a:p>
        </p:txBody>
      </p:sp>
    </p:spTree>
    <p:extLst>
      <p:ext uri="{BB962C8B-B14F-4D97-AF65-F5344CB8AC3E}">
        <p14:creationId xmlns:p14="http://schemas.microsoft.com/office/powerpoint/2010/main" val="115635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Usage limiting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token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middleware or action filter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github.com/stefanprodan/AspNetCoreRateLimit</a:t>
            </a: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Client IP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 per Client ID header</a:t>
            </a:r>
          </a:p>
          <a:p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916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Versioning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URL</a:t>
            </a:r>
          </a:p>
          <a:p>
            <a:pPr lvl="1"/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/v2/games/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Query string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games?api-version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Custom request header</a:t>
            </a:r>
          </a:p>
          <a:p>
            <a:pPr lvl="1"/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-version: 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 header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Accept: application/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json;v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=2</a:t>
            </a:r>
          </a:p>
          <a:p>
            <a:r>
              <a:rPr lang="en-US" sz="2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Microsoft.AspNetCore.Mvc.Versioning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Supports all types, query string by default (?</a:t>
            </a:r>
            <a:r>
              <a:rPr lang="en-US" sz="20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</a:t>
            </a:r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-version=2)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849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8510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Monitoring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842420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Simple logging – errors, logs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Performance tracking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 tracking</a:t>
            </a: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Azure – Azure Monitor, Application Insights, Log </a:t>
            </a:r>
            <a:r>
              <a:rPr lang="en-US" sz="20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Analytics…</a:t>
            </a:r>
            <a:endParaRPr lang="en-US" sz="20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Warden, open-source, cross-platform health checks </a:t>
            </a:r>
          </a:p>
          <a:p>
            <a:pPr lvl="1"/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</a:t>
            </a:r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://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github.com/warden-stack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Third-party monitoring services</a:t>
            </a: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https://newrelic.com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https://stackify.com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https://www.monitis.com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https://www.runscope.com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/</a:t>
            </a:r>
            <a:r>
              <a:rPr lang="sr-Latn-BA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082470" y="582930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2.2</a:t>
            </a:r>
            <a:endParaRPr 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3190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Closing up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907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Basics – REST, ASP.NET Core 2.2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Best practices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Security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Documentation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Versioning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Monitoring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014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Further reading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8010769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github.com/Microsoft/api-guidelines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 err="1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Specifi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cations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HATEOAS – Hypermedia as the Engine of Application State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https://ionwg.org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ION Hypermedia Type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http://jsonapi.org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API Specification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http://json-schema.org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JSON (Hyper-)Schema...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http://graphql.org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6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GraphQL</a:t>
            </a:r>
            <a:endParaRPr lang="en-US" sz="1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APIs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7"/>
              </a:rPr>
              <a:t>dev.twitter.com/rest/public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Twitter REST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https://developer.github.com/v3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8"/>
              </a:rPr>
              <a:t>/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REST / v4 </a:t>
            </a:r>
            <a:r>
              <a:rPr lang="en-US" sz="1400" dirty="0" err="1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GraphQL</a:t>
            </a:r>
            <a:endParaRPr lang="en-US" sz="1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9"/>
              </a:rPr>
              <a:t>stripe.com/docs/api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Stripe</a:t>
            </a:r>
          </a:p>
          <a:p>
            <a:pPr lvl="1"/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https://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0"/>
              </a:rPr>
              <a:t>www.twilio.com/docs/api/rest</a:t>
            </a:r>
            <a:r>
              <a:rPr lang="sr-Latn-BA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4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Twilio</a:t>
            </a: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1"/>
              </a:rPr>
              <a:t>github.com/nbarbettini/BeautifulRestApi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samples and video course</a:t>
            </a:r>
          </a:p>
          <a:p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https://</a:t>
            </a:r>
            <a:r>
              <a:rPr lang="en-US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  <a:hlinkClick r:id="rId12"/>
              </a:rPr>
              <a:t>github.com/miroslavpopovic/production-ready-apis-sample-2.2</a:t>
            </a:r>
            <a:r>
              <a:rPr lang="sr-Latn-BA" sz="16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57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 txBox="1">
            <a:spLocks/>
          </p:cNvSpPr>
          <p:nvPr/>
        </p:nvSpPr>
        <p:spPr>
          <a:xfrm>
            <a:off x="150757" y="1647315"/>
            <a:ext cx="4126470" cy="1443921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BA" sz="3200" dirty="0" smtClean="0">
                <a:solidFill>
                  <a:srgbClr val="299FD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Building production-ready APIs with ASP.NET Core 2.2</a:t>
            </a:r>
            <a:endParaRPr lang="en-US" sz="3200" dirty="0">
              <a:solidFill>
                <a:srgbClr val="299FDA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150757" y="3367963"/>
            <a:ext cx="4126470" cy="67354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r-Latn-BA" sz="2400" dirty="0" smtClean="0">
                <a:solidFill>
                  <a:srgbClr val="07254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Miroslav Popović</a:t>
            </a:r>
            <a:endParaRPr lang="en-US" sz="2400" dirty="0">
              <a:solidFill>
                <a:srgbClr val="07254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19CD13F9-2239-2F48-9431-53E7943A4656}"/>
              </a:ext>
            </a:extLst>
          </p:cNvPr>
          <p:cNvSpPr/>
          <p:nvPr/>
        </p:nvSpPr>
        <p:spPr>
          <a:xfrm>
            <a:off x="4277227" y="0"/>
            <a:ext cx="4866773" cy="5143500"/>
          </a:xfrm>
          <a:prstGeom prst="rect">
            <a:avLst/>
          </a:prstGeom>
          <a:solidFill>
            <a:srgbClr val="299F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335CC714-DB7F-7944-9631-A0F3B5F27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96" y="207150"/>
            <a:ext cx="1778082" cy="37080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160120" y="4476941"/>
            <a:ext cx="24432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https://miroslavpopovic.com</a:t>
            </a:r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sr-Latn-BA" sz="1400" dirty="0" smtClean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@miroslavpopovic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52361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7349E72-4938-3843-B422-BC9DB126E270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7254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FADDBA4C-E2F3-D74B-A094-0E0CD5C7F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720" y="2826970"/>
            <a:ext cx="6431280" cy="231653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E116F3A-FB05-3440-A534-5108055BAE7F}"/>
              </a:ext>
            </a:extLst>
          </p:cNvPr>
          <p:cNvSpPr txBox="1"/>
          <p:nvPr/>
        </p:nvSpPr>
        <p:spPr>
          <a:xfrm>
            <a:off x="566616" y="1636606"/>
            <a:ext cx="801076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Thank you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CFE38660-29F6-0545-9AD9-16181F6AE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1" y="3039129"/>
            <a:ext cx="1143000" cy="215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9D4CA46-3E68-DC45-814F-FA4DDFBFE3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2886110" cy="1910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9907B09-F1A4-DC49-AA9F-1DBF21EF5F23}"/>
              </a:ext>
            </a:extLst>
          </p:cNvPr>
          <p:cNvSpPr txBox="1"/>
          <p:nvPr/>
        </p:nvSpPr>
        <p:spPr>
          <a:xfrm>
            <a:off x="3675570" y="2807509"/>
            <a:ext cx="179286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Powered by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88605" y="4215188"/>
            <a:ext cx="233551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BA" sz="1400" dirty="0" smtClean="0">
                <a:solidFill>
                  <a:schemeClr val="bg1"/>
                </a:solidFill>
              </a:rPr>
              <a:t>Miroslav Popović</a:t>
            </a:r>
          </a:p>
          <a:p>
            <a:r>
              <a:rPr lang="sr-Latn-BA" sz="1400" dirty="0" smtClean="0">
                <a:solidFill>
                  <a:schemeClr val="bg1"/>
                </a:solidFill>
                <a:hlinkClick r:id="rId5"/>
              </a:rPr>
              <a:t>https://miroslavpopovic.com</a:t>
            </a:r>
            <a:r>
              <a:rPr lang="sr-Latn-BA" sz="1400" dirty="0" smtClean="0">
                <a:solidFill>
                  <a:schemeClr val="bg1"/>
                </a:solidFill>
              </a:rPr>
              <a:t> </a:t>
            </a:r>
          </a:p>
          <a:p>
            <a:r>
              <a:rPr lang="sr-Latn-BA" sz="1400" dirty="0" smtClean="0">
                <a:solidFill>
                  <a:schemeClr val="bg1"/>
                </a:solidFill>
                <a:hlinkClick r:id="rId6"/>
              </a:rPr>
              <a:t>@miroslavpopovic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903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322BD822-F638-E94F-AA56-A468B6E4C2DF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15D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8B00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9775BC93-2DB5-E54F-AAAE-F64279C02517}"/>
              </a:ext>
            </a:extLst>
          </p:cNvPr>
          <p:cNvSpPr/>
          <p:nvPr/>
        </p:nvSpPr>
        <p:spPr>
          <a:xfrm>
            <a:off x="611746" y="1498235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Ocenite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predavanje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kako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bismo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izabrali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najboljeg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predavača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</a:t>
            </a:r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Sinergiji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18!</a:t>
            </a:r>
          </a:p>
          <a:p>
            <a:endParaRPr 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Popunite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konferencijsku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anketu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učestvujte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velikoj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nagradnoj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igri</a:t>
            </a:r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xmlns="" id="{99F6FA86-A4CB-EF4F-8EA5-073A075D4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96" y="207150"/>
            <a:ext cx="1778000" cy="3810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xmlns="" id="{DCC78EDF-96F3-834A-BEFD-9532BDDA5A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471" y="512293"/>
            <a:ext cx="6184900" cy="473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178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Introduction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768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REST(ful)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REST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architecture type that’s using the existing web infrastructure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RESTful</a:t>
            </a:r>
          </a:p>
          <a:p>
            <a:pPr lvl="1"/>
            <a:r>
              <a:rPr lang="en-US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services that implement REST architecture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Web resources – identified with IP address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 verbs – GET, POST, PUT, DELETE, PATCH…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JSON or XML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Strict and pragmatic approach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7595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Benefits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Performance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Cross-platform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Dependency injection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Middleware / action filters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Routing (conventions and attributes)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Content negotiation (JSON, XML,…)</a:t>
            </a: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Configuration (environment specific, user 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secrets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...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)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Logging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45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2.1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„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Making </a:t>
            </a:r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MVC into an opinionated, forward-thinking, batteries included framework for HTTP 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APIs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“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HTTPS </a:t>
            </a:r>
            <a:r>
              <a:rPr lang="sr-Latn-BA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by default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[</a:t>
            </a:r>
            <a:r>
              <a:rPr lang="sr-Latn-BA" sz="20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ApiController]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ActionResult&lt;T</a:t>
            </a:r>
            <a:r>
              <a:rPr lang="sr-Latn-BA" sz="20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&gt;</a:t>
            </a:r>
          </a:p>
          <a:p>
            <a:pPr lvl="1"/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Kestrel </a:t>
            </a:r>
            <a:r>
              <a:rPr lang="sr-Latn-BA" sz="20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on </a:t>
            </a:r>
            <a:r>
              <a:rPr lang="sr-Latn-BA" sz="20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Sockets</a:t>
            </a:r>
            <a:endParaRPr lang="en-US" sz="20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https://blogs.msdn.microsoft.com/webdev/2018/05/07/asp-net-core-2-1-0-rc1-now-available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200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ASP.NET Core 2.2 (preview 3)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 Conventions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API Analyzers</a:t>
            </a:r>
            <a:endParaRPr lang="sr-Latn-BA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HTTP/2 in Kestrel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Health 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Checks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Endpoint Routing</a:t>
            </a:r>
          </a:p>
          <a:p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HTTP/REPL</a:t>
            </a:r>
            <a:endParaRPr lang="sr-Latn-BA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https</a:t>
            </a:r>
            <a:r>
              <a:rPr lang="en-US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://blogs.msdn.microsoft.com/webdev/2018/10/17/asp-net-core-2-2-0-preview3-now-available</a:t>
            </a:r>
            <a:r>
              <a:rPr lang="en-US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  <a:hlinkClick r:id="rId2"/>
              </a:rPr>
              <a:t>/</a:t>
            </a:r>
            <a:r>
              <a:rPr lang="sr-Latn-BA" sz="2400" dirty="0" smtClean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 </a:t>
            </a:r>
            <a:endParaRPr lang="en-US" sz="2400" dirty="0">
              <a:solidFill>
                <a:srgbClr val="07254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029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31A0C30-51E1-8242-B532-68DB5DFF0CD8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725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72542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6616" y="2248585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r-Latn-BA" sz="36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Production-ready?</a:t>
            </a:r>
            <a:endParaRPr lang="en-US" sz="36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4BC97959-7058-9848-80F4-B7C0D6668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13930"/>
            <a:ext cx="2407920" cy="26295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CECAB14-3230-FC42-ABB7-EEB61EA99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0608" y="0"/>
            <a:ext cx="3763392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30430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5477" y="392724"/>
            <a:ext cx="80107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3600" dirty="0" smtClean="0">
                <a:solidFill>
                  <a:srgbClr val="299FDA"/>
                </a:solidFill>
                <a:latin typeface="Arial" pitchFamily="34" charset="0"/>
                <a:cs typeface="Arial" pitchFamily="34" charset="0"/>
              </a:rPr>
              <a:t>Best practices</a:t>
            </a:r>
            <a:endParaRPr lang="en-US" sz="3600" dirty="0">
              <a:solidFill>
                <a:srgbClr val="299FDA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477" y="1307347"/>
            <a:ext cx="755747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r-Latn-BA" sz="2400" dirty="0">
                <a:solidFill>
                  <a:srgbClr val="072542"/>
                </a:solidFill>
                <a:latin typeface="Consolas" panose="020B0609020204030204" pitchFamily="49" charset="0"/>
                <a:cs typeface="Arial" pitchFamily="34" charset="0"/>
              </a:rPr>
              <a:t>IActionResult, ActionResult&lt;T&gt;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View Models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Model / input validation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Exception handling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Logging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Custom response object</a:t>
            </a:r>
          </a:p>
          <a:p>
            <a:r>
              <a:rPr lang="sr-Latn-BA" sz="2400" dirty="0">
                <a:solidFill>
                  <a:srgbClr val="072542"/>
                </a:solidFill>
                <a:latin typeface="Arial" pitchFamily="34" charset="0"/>
                <a:cs typeface="Arial" pitchFamily="34" charset="0"/>
              </a:rPr>
              <a:t>Paging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702389" y="1406816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3791050" y="2145549"/>
            <a:ext cx="433165" cy="306467"/>
          </a:xfrm>
          <a:prstGeom prst="roundRect">
            <a:avLst/>
          </a:prstGeom>
          <a:solidFill>
            <a:srgbClr val="299FDA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sr-Latn-BA" sz="1200" b="1" dirty="0" smtClean="0">
                <a:solidFill>
                  <a:schemeClr val="bg1"/>
                </a:solidFill>
              </a:rPr>
              <a:t>2.1</a:t>
            </a:r>
            <a:endParaRPr lang="en-US" sz="1200" b="1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444805B2-BF52-6C43-904F-C9A69010A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3913" y="207321"/>
            <a:ext cx="1778082" cy="37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73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rgija18-presentation-template-wide" id="{EDB0C29D-6445-D643-9538-609FCAC7C800}" vid="{3C1D40B6-3232-2948-A625-E8633DC8821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Sinergija18-presentation-template-wide</Template>
  <TotalTime>168</TotalTime>
  <Words>528</Words>
  <Application>Microsoft Office PowerPoint</Application>
  <PresentationFormat>On-screen Show (16:9)</PresentationFormat>
  <Paragraphs>150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Miroslav Popovic</dc:creator>
  <cp:lastModifiedBy>Miroslav Popovic</cp:lastModifiedBy>
  <cp:revision>25</cp:revision>
  <dcterms:created xsi:type="dcterms:W3CDTF">2018-10-21T08:31:19Z</dcterms:created>
  <dcterms:modified xsi:type="dcterms:W3CDTF">2018-10-21T11:19:26Z</dcterms:modified>
</cp:coreProperties>
</file>

<file path=docProps/thumbnail.jpeg>
</file>